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Arial Bold" panose="020B0604020202020204" charset="0"/>
      <p:regular r:id="rId12"/>
      <p:bold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old" panose="02000000000000000000" charset="0"/>
      <p:regular r:id="rId18"/>
      <p:bold r:id="rId19"/>
    </p:embeddedFont>
    <p:embeddedFont>
      <p:font typeface="Roboto Italics" panose="020B060402020202020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5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li Laine" userId="aa629bea-ab25-4924-aa99-e0b8472a6f86" providerId="ADAL" clId="{A47D2B0B-459A-4D11-BBBA-5D89D4B1A038}"/>
    <pc:docChg chg="undo custSel modSld">
      <pc:chgData name="Auli Laine" userId="aa629bea-ab25-4924-aa99-e0b8472a6f86" providerId="ADAL" clId="{A47D2B0B-459A-4D11-BBBA-5D89D4B1A038}" dt="2024-09-10T06:12:27.637" v="1" actId="1076"/>
      <pc:docMkLst>
        <pc:docMk/>
      </pc:docMkLst>
      <pc:sldChg chg="modSp mod">
        <pc:chgData name="Auli Laine" userId="aa629bea-ab25-4924-aa99-e0b8472a6f86" providerId="ADAL" clId="{A47D2B0B-459A-4D11-BBBA-5D89D4B1A038}" dt="2024-09-10T06:12:27.637" v="1" actId="1076"/>
        <pc:sldMkLst>
          <pc:docMk/>
          <pc:sldMk cId="0" sldId="257"/>
        </pc:sldMkLst>
        <pc:spChg chg="mod">
          <ac:chgData name="Auli Laine" userId="aa629bea-ab25-4924-aa99-e0b8472a6f86" providerId="ADAL" clId="{A47D2B0B-459A-4D11-BBBA-5D89D4B1A038}" dt="2024-09-10T06:12:27.637" v="1" actId="1076"/>
          <ac:spMkLst>
            <pc:docMk/>
            <pc:sldMk cId="0" sldId="257"/>
            <ac:spMk id="2" creationId="{00000000-0000-0000-0000-000000000000}"/>
          </ac:spMkLst>
        </pc:spChg>
      </pc:sldChg>
    </pc:docChg>
  </pc:docChgLst>
  <pc:docChgLst>
    <pc:chgData name="Maria Talvitie" userId="S::maria.talvitie@lskl.fi::9803bfc5-e430-4c43-a022-f143ec742a43" providerId="AD" clId="Web-{6B398E80-B298-CA54-ABD0-41DAFB5D509B}"/>
    <pc:docChg chg="modSld">
      <pc:chgData name="Maria Talvitie" userId="S::maria.talvitie@lskl.fi::9803bfc5-e430-4c43-a022-f143ec742a43" providerId="AD" clId="Web-{6B398E80-B298-CA54-ABD0-41DAFB5D509B}" dt="2024-08-22T08:31:50.955" v="19" actId="20577"/>
      <pc:docMkLst>
        <pc:docMk/>
      </pc:docMkLst>
      <pc:sldChg chg="modSp">
        <pc:chgData name="Maria Talvitie" userId="S::maria.talvitie@lskl.fi::9803bfc5-e430-4c43-a022-f143ec742a43" providerId="AD" clId="Web-{6B398E80-B298-CA54-ABD0-41DAFB5D509B}" dt="2024-08-22T08:31:50.955" v="19" actId="20577"/>
        <pc:sldMkLst>
          <pc:docMk/>
          <pc:sldMk cId="0" sldId="258"/>
        </pc:sldMkLst>
        <pc:spChg chg="mod">
          <ac:chgData name="Maria Talvitie" userId="S::maria.talvitie@lskl.fi::9803bfc5-e430-4c43-a022-f143ec742a43" providerId="AD" clId="Web-{6B398E80-B298-CA54-ABD0-41DAFB5D509B}" dt="2024-08-22T08:31:50.955" v="19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Maria Talvitie" userId="S::maria.talvitie@lskl.fi::9803bfc5-e430-4c43-a022-f143ec742a43" providerId="AD" clId="Web-{6B398E80-B298-CA54-ABD0-41DAFB5D509B}" dt="2024-08-22T08:30:58.719" v="5" actId="20577"/>
        <pc:sldMkLst>
          <pc:docMk/>
          <pc:sldMk cId="0" sldId="262"/>
        </pc:sldMkLst>
        <pc:spChg chg="mod">
          <ac:chgData name="Maria Talvitie" userId="S::maria.talvitie@lskl.fi::9803bfc5-e430-4c43-a022-f143ec742a43" providerId="AD" clId="Web-{6B398E80-B298-CA54-ABD0-41DAFB5D509B}" dt="2024-08-22T08:30:58.719" v="5" actId="20577"/>
          <ac:spMkLst>
            <pc:docMk/>
            <pc:sldMk cId="0" sldId="262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hyperlink" Target="https://www.lskl.fi/artikkelit/lapsen-oikeudet-lasten-silmin-202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15730" y="571199"/>
            <a:ext cx="3603687" cy="1665592"/>
          </a:xfrm>
          <a:custGeom>
            <a:avLst/>
            <a:gdLst/>
            <a:ahLst/>
            <a:cxnLst/>
            <a:rect l="l" t="t" r="r" b="b"/>
            <a:pathLst>
              <a:path w="3603687" h="1665592">
                <a:moveTo>
                  <a:pt x="0" y="0"/>
                </a:moveTo>
                <a:lnTo>
                  <a:pt x="3603687" y="0"/>
                </a:lnTo>
                <a:lnTo>
                  <a:pt x="3603687" y="1665593"/>
                </a:lnTo>
                <a:lnTo>
                  <a:pt x="0" y="1665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109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5511584" y="2420452"/>
            <a:ext cx="7264831" cy="7264831"/>
          </a:xfrm>
          <a:custGeom>
            <a:avLst/>
            <a:gdLst/>
            <a:ahLst/>
            <a:cxnLst/>
            <a:rect l="l" t="t" r="r" b="b"/>
            <a:pathLst>
              <a:path w="7264831" h="7264831">
                <a:moveTo>
                  <a:pt x="0" y="0"/>
                </a:moveTo>
                <a:lnTo>
                  <a:pt x="7264832" y="0"/>
                </a:lnTo>
                <a:lnTo>
                  <a:pt x="7264832" y="7264831"/>
                </a:lnTo>
                <a:lnTo>
                  <a:pt x="0" y="72648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914400" y="1442096"/>
            <a:ext cx="5974610" cy="5115759"/>
          </a:xfrm>
          <a:custGeom>
            <a:avLst/>
            <a:gdLst/>
            <a:ahLst/>
            <a:cxnLst/>
            <a:rect l="l" t="t" r="r" b="b"/>
            <a:pathLst>
              <a:path w="5974610" h="5115759">
                <a:moveTo>
                  <a:pt x="0" y="0"/>
                </a:moveTo>
                <a:lnTo>
                  <a:pt x="5974610" y="0"/>
                </a:lnTo>
                <a:lnTo>
                  <a:pt x="5974610" y="5115759"/>
                </a:lnTo>
                <a:lnTo>
                  <a:pt x="0" y="5115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224780" y="2334727"/>
            <a:ext cx="5267623" cy="254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ial Bold"/>
              </a:rPr>
              <a:t>Moi!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Arial Bold"/>
            </a:endParaR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ial Bold"/>
              </a:rPr>
              <a:t>Me ollaan LäksyApuussa huomattu,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ial Bold"/>
              </a:rPr>
              <a:t>että matikka on monille vaikeaa.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Arial Bold"/>
            </a:endParaRP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ial Bold"/>
              </a:rPr>
              <a:t>Siispä harjoitellaan yhdessä!</a:t>
            </a:r>
          </a:p>
        </p:txBody>
      </p:sp>
      <p:pic>
        <p:nvPicPr>
          <p:cNvPr id="6" name="Audio Recording 20.6.2024 klo 13.02.56">
            <a:hlinkClick r:id="" action="ppaction://media"/>
            <a:extLst>
              <a:ext uri="{FF2B5EF4-FFF2-40B4-BE49-F238E27FC236}">
                <a16:creationId xmlns:a16="http://schemas.microsoft.com/office/drawing/2014/main" id="{DE7C7314-E638-869E-7D95-006CE2D7F3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4875"/>
            <a:ext cx="12169229" cy="804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CFCFC"/>
                </a:solidFill>
                <a:latin typeface="Arial Bold"/>
              </a:rPr>
              <a:t>Ohjeet</a:t>
            </a:r>
            <a:endParaRPr lang="en-US" sz="3000" dirty="0">
              <a:solidFill>
                <a:srgbClr val="FCFCFC"/>
              </a:solidFill>
              <a:latin typeface="Arial Bold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CFCFC"/>
              </a:solidFill>
              <a:latin typeface="Arial Bold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CFCFC"/>
                </a:solidFill>
                <a:latin typeface="Arial Bold"/>
              </a:rPr>
              <a:t>Oppitunti</a:t>
            </a:r>
            <a:r>
              <a:rPr lang="en-US" sz="3000" dirty="0">
                <a:solidFill>
                  <a:srgbClr val="FCFCFC"/>
                </a:solidFill>
                <a:latin typeface="Arial Bold"/>
              </a:rPr>
              <a:t>:  </a:t>
            </a: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CFCFC"/>
                </a:solidFill>
                <a:latin typeface="Arial"/>
              </a:rPr>
              <a:t>Matematiikka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,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yhteiskuntaoppi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, 7-9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lk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.</a:t>
            </a: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CFCFC"/>
                </a:solidFill>
                <a:latin typeface="Arial Bold"/>
              </a:rPr>
              <a:t>Teema</a:t>
            </a:r>
            <a:r>
              <a:rPr lang="en-US" sz="3000" dirty="0">
                <a:solidFill>
                  <a:srgbClr val="FCFCFC"/>
                </a:solidFill>
                <a:latin typeface="Arial Bold"/>
              </a:rPr>
              <a:t>:  </a:t>
            </a: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CFCFC"/>
                </a:solidFill>
                <a:latin typeface="Arial"/>
              </a:rPr>
              <a:t>Lapsen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oikeudet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.</a:t>
            </a: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CFCFC"/>
                </a:solidFill>
                <a:latin typeface="Arial Bold"/>
              </a:rPr>
              <a:t>Tavoite</a:t>
            </a:r>
            <a:r>
              <a:rPr lang="en-US" sz="3000" dirty="0">
                <a:solidFill>
                  <a:srgbClr val="FCFCFC"/>
                </a:solidFill>
                <a:latin typeface="Arial Bold"/>
              </a:rPr>
              <a:t>: </a:t>
            </a: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CFCFC"/>
                </a:solidFill>
                <a:latin typeface="Arial"/>
              </a:rPr>
              <a:t>Tutustutaan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tiedonhakuun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,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tilastoihin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ja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prosentteihin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.  </a:t>
            </a: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CFCFC"/>
                </a:solidFill>
                <a:latin typeface="Arial Bold"/>
              </a:rPr>
              <a:t>Materiaali</a:t>
            </a:r>
            <a:r>
              <a:rPr lang="en-US" sz="3000" dirty="0">
                <a:solidFill>
                  <a:srgbClr val="FCFCFC"/>
                </a:solidFill>
                <a:latin typeface="Arial Bold"/>
              </a:rPr>
              <a:t>: </a:t>
            </a: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CFCFC"/>
                </a:solidFill>
                <a:latin typeface="Arial"/>
              </a:rPr>
              <a:t>Tutustu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lapsen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oikeuksiin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lapsen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silmin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verkkosivulla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: </a:t>
            </a:r>
          </a:p>
          <a:p>
            <a:pPr algn="just">
              <a:lnSpc>
                <a:spcPts val="4200"/>
              </a:lnSpc>
            </a:pPr>
            <a:r>
              <a:rPr lang="en-US" sz="3000" u="sng" dirty="0" err="1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Lapsen</a:t>
            </a:r>
            <a:r>
              <a:rPr lang="en-US" sz="3000" u="sng" dirty="0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 </a:t>
            </a:r>
            <a:r>
              <a:rPr lang="en-US" sz="3000" u="sng" dirty="0" err="1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oikeudet</a:t>
            </a:r>
            <a:r>
              <a:rPr lang="en-US" sz="3000" u="sng" dirty="0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 </a:t>
            </a:r>
            <a:r>
              <a:rPr lang="en-US" sz="3000" u="sng" dirty="0" err="1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lasten</a:t>
            </a:r>
            <a:r>
              <a:rPr lang="en-US" sz="3000" u="sng" dirty="0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 </a:t>
            </a:r>
            <a:r>
              <a:rPr lang="en-US" sz="3000" u="sng" dirty="0" err="1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silmin</a:t>
            </a:r>
            <a:r>
              <a:rPr lang="en-US" sz="3000" u="sng" dirty="0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 2021 | </a:t>
            </a:r>
            <a:r>
              <a:rPr lang="en-US" sz="3000" u="sng" dirty="0" err="1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Lastensuojelun</a:t>
            </a:r>
            <a:r>
              <a:rPr lang="en-US" sz="3000" u="sng" dirty="0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 </a:t>
            </a:r>
            <a:r>
              <a:rPr lang="en-US" sz="3000" u="sng" dirty="0" err="1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Keskusliitto</a:t>
            </a:r>
            <a:r>
              <a:rPr lang="en-US" sz="3000" u="sng" dirty="0">
                <a:solidFill>
                  <a:srgbClr val="FCFCFC"/>
                </a:solidFill>
                <a:latin typeface="Arial"/>
                <a:hlinkClick r:id="rId4" tooltip="https://www.lskl.fi/artikkelit/lapsen-oikeudet-lasten-silmin-2021/"/>
              </a:rPr>
              <a:t> (lskl.fi)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CFCFC"/>
              </a:solidFill>
              <a:latin typeface="Arial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CFCFC"/>
                </a:solidFill>
                <a:latin typeface="Arial"/>
              </a:rPr>
              <a:t>Selaa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sivua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alas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sivulla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niin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löydät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tehtäviin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tarvittavat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CFCFC"/>
                </a:solidFill>
                <a:latin typeface="Arial"/>
              </a:rPr>
              <a:t>materiaalit</a:t>
            </a:r>
            <a:r>
              <a:rPr lang="en-US" sz="3000" dirty="0">
                <a:solidFill>
                  <a:srgbClr val="FCFCFC"/>
                </a:solidFill>
                <a:latin typeface="Arial"/>
              </a:rPr>
              <a:t>.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CFCFC"/>
              </a:solidFill>
              <a:latin typeface="Arial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CFCFC"/>
              </a:solidFill>
              <a:latin typeface="Arial"/>
            </a:endParaRPr>
          </a:p>
        </p:txBody>
      </p:sp>
      <p:pic>
        <p:nvPicPr>
          <p:cNvPr id="3" name="Audio Recording 20.6.2024 klo 13.04.42">
            <a:hlinkClick r:id="" action="ppaction://media"/>
            <a:extLst>
              <a:ext uri="{FF2B5EF4-FFF2-40B4-BE49-F238E27FC236}">
                <a16:creationId xmlns:a16="http://schemas.microsoft.com/office/drawing/2014/main" id="{F65B48CC-F346-3A00-9948-48105F132B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3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35129" y="808666"/>
            <a:ext cx="16299410" cy="911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Arial Bold"/>
              </a:rPr>
              <a:t>Tehtävä</a:t>
            </a:r>
            <a:r>
              <a:rPr lang="en-US" sz="3000" dirty="0">
                <a:solidFill>
                  <a:srgbClr val="FFFFFF"/>
                </a:solidFill>
                <a:latin typeface="Arial Bold"/>
              </a:rPr>
              <a:t> 1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Arial Bold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Arial"/>
              </a:rPr>
              <a:t>Materiaalin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mukaan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lapset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tuntevat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oikeutensa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entistä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paremmin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. </a:t>
            </a: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Arial"/>
              </a:rPr>
              <a:t>Verrattuna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vuoteen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2017,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kuinka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monta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prosenttiyksikköä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enemmän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vuonna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2021</a:t>
            </a: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Arial"/>
              </a:rPr>
              <a:t>lapset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ovat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: </a:t>
            </a: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Arial"/>
            </a:endParaRP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Arial"/>
              </a:rPr>
              <a:t>kuulleet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lapsen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oikeuksien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sopimuksesta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? </a:t>
            </a: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Arial"/>
              </a:rPr>
              <a:t>muistaneet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että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koulussa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on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käsitelty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lapsen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oikeuksia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? </a:t>
            </a: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Arial"/>
              </a:rPr>
              <a:t>tienneet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milloin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lapsen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oikeuksia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vietetään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? </a:t>
            </a: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Arial"/>
            </a:endParaRP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Arial"/>
              </a:rPr>
              <a:t>Esimerkki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: Jos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osuus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on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vuonna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2017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ollut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10% ja 2021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ollut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15%,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vastaus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on 5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prosenttiyksikköä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/>
              </a:rPr>
              <a:t>enemmän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 </a:t>
            </a: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52500"/>
            <a:ext cx="16063020" cy="586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Roboto Bold"/>
              </a:rPr>
              <a:t>Tehtävä</a:t>
            </a:r>
            <a:r>
              <a:rPr lang="en-US" sz="3000" dirty="0">
                <a:solidFill>
                  <a:srgbClr val="FFFFFF"/>
                </a:solidFill>
                <a:latin typeface="Roboto Bold"/>
              </a:rPr>
              <a:t> 2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Roboto Bold"/>
            </a:endParaRP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Roboto"/>
              </a:rPr>
              <a:t>Tutustu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kohtaan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jossa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käsitellään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teemaa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: </a:t>
            </a: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Roboto Italics"/>
              </a:rPr>
              <a:t>”</a:t>
            </a:r>
            <a:r>
              <a:rPr lang="en-US" sz="3000" dirty="0" err="1">
                <a:solidFill>
                  <a:srgbClr val="FFFFFF"/>
                </a:solidFill>
                <a:latin typeface="Roboto Italics"/>
              </a:rPr>
              <a:t>Tunnistavatko</a:t>
            </a:r>
            <a:r>
              <a:rPr lang="en-US" sz="3000" dirty="0">
                <a:solidFill>
                  <a:srgbClr val="FFFFFF"/>
                </a:solidFill>
                <a:latin typeface="Roboto Italics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 Italics"/>
              </a:rPr>
              <a:t>lapset</a:t>
            </a:r>
            <a:r>
              <a:rPr lang="en-US" sz="3000" dirty="0">
                <a:solidFill>
                  <a:srgbClr val="FFFFFF"/>
                </a:solidFill>
                <a:latin typeface="Roboto Italics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 Italics"/>
              </a:rPr>
              <a:t>väittämiä</a:t>
            </a:r>
            <a:r>
              <a:rPr lang="en-US" sz="3000" dirty="0">
                <a:solidFill>
                  <a:srgbClr val="FFFFFF"/>
                </a:solidFill>
                <a:latin typeface="Roboto Italics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 Italics"/>
              </a:rPr>
              <a:t>lapsen</a:t>
            </a:r>
            <a:r>
              <a:rPr lang="en-US" sz="3000" dirty="0">
                <a:solidFill>
                  <a:srgbClr val="FFFFFF"/>
                </a:solidFill>
                <a:latin typeface="Roboto Italics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 Italics"/>
              </a:rPr>
              <a:t>oikeuksien</a:t>
            </a:r>
            <a:r>
              <a:rPr lang="en-US" sz="3000" dirty="0">
                <a:solidFill>
                  <a:srgbClr val="FFFFFF"/>
                </a:solidFill>
                <a:latin typeface="Roboto Italics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 Italics"/>
              </a:rPr>
              <a:t>sopimuksesta</a:t>
            </a:r>
            <a:r>
              <a:rPr lang="en-US" sz="3000" dirty="0">
                <a:solidFill>
                  <a:srgbClr val="FFFFFF"/>
                </a:solidFill>
                <a:latin typeface="Roboto Italics"/>
              </a:rPr>
              <a:t>?” 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Roboto Italic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Roboto"/>
              </a:rPr>
              <a:t>Mikä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väittämä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tunnistetaan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parhaiten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? Kuinka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monta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prosenttia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vastaajista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tunnistaa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sen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? 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Roboto"/>
              </a:rPr>
              <a:t>Mikä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väittämä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tunnistetaan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huonoiten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? Kuinka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monta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prosenttia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vastaajista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tunnistaa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oboto"/>
              </a:rPr>
              <a:t>sen</a:t>
            </a:r>
            <a:r>
              <a:rPr lang="en-US" sz="3000" dirty="0">
                <a:solidFill>
                  <a:srgbClr val="FFFFFF"/>
                </a:solidFill>
                <a:latin typeface="Roboto"/>
              </a:rPr>
              <a:t>? 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Roboto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Roboto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Roboto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52500"/>
            <a:ext cx="15758517" cy="828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FFFFFF"/>
                </a:solidFill>
                <a:latin typeface="Roboto Bold"/>
              </a:rPr>
              <a:t>Tehtävä</a:t>
            </a:r>
            <a:r>
              <a:rPr lang="en-US" sz="3150" dirty="0">
                <a:solidFill>
                  <a:srgbClr val="FFFFFF"/>
                </a:solidFill>
                <a:latin typeface="Roboto Bold"/>
              </a:rPr>
              <a:t> 3</a:t>
            </a:r>
          </a:p>
          <a:p>
            <a:pPr algn="l">
              <a:lnSpc>
                <a:spcPts val="4409"/>
              </a:lnSpc>
            </a:pPr>
            <a:endParaRPr lang="en-US" sz="3150" dirty="0">
              <a:solidFill>
                <a:srgbClr val="FFFFFF"/>
              </a:solidFill>
              <a:latin typeface="Roboto Bold"/>
            </a:endParaRPr>
          </a:p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FFFFFF"/>
                </a:solidFill>
                <a:latin typeface="Roboto"/>
              </a:rPr>
              <a:t>Kyselyyn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on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vastannut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16 636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lasta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.  </a:t>
            </a:r>
          </a:p>
          <a:p>
            <a:pPr algn="l">
              <a:lnSpc>
                <a:spcPts val="4409"/>
              </a:lnSpc>
            </a:pPr>
            <a:endParaRPr lang="en-US" sz="3150" dirty="0">
              <a:solidFill>
                <a:srgbClr val="FFFFFF"/>
              </a:solidFill>
              <a:latin typeface="Roboto"/>
            </a:endParaRP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dirty="0" err="1">
                <a:solidFill>
                  <a:srgbClr val="FFFFFF"/>
                </a:solidFill>
                <a:latin typeface="Roboto"/>
              </a:rPr>
              <a:t>Heistä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59%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piti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monikulttuurisuutta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mahdollisuutena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. </a:t>
            </a:r>
          </a:p>
          <a:p>
            <a:pPr algn="l">
              <a:lnSpc>
                <a:spcPts val="4409"/>
              </a:lnSpc>
            </a:pPr>
            <a:r>
              <a:rPr lang="en-US" sz="3150" dirty="0">
                <a:solidFill>
                  <a:srgbClr val="FFFFFF"/>
                </a:solidFill>
                <a:latin typeface="Roboto"/>
              </a:rPr>
              <a:t>        Kuinka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monta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lasta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piti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sitä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mahdollisuutena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? </a:t>
            </a:r>
          </a:p>
          <a:p>
            <a:pPr algn="l">
              <a:lnSpc>
                <a:spcPts val="4409"/>
              </a:lnSpc>
            </a:pPr>
            <a:endParaRPr lang="en-US" sz="3150" dirty="0">
              <a:solidFill>
                <a:srgbClr val="FFFFFF"/>
              </a:solidFill>
              <a:latin typeface="Roboto"/>
            </a:endParaRP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dirty="0" err="1">
                <a:solidFill>
                  <a:srgbClr val="FFFFFF"/>
                </a:solidFill>
                <a:latin typeface="Roboto"/>
              </a:rPr>
              <a:t>Heistä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56%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piti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digitaalisuutta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mahdollisuutena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. </a:t>
            </a:r>
          </a:p>
          <a:p>
            <a:pPr algn="l">
              <a:lnSpc>
                <a:spcPts val="4409"/>
              </a:lnSpc>
            </a:pPr>
            <a:r>
              <a:rPr lang="en-US" sz="3150" dirty="0">
                <a:solidFill>
                  <a:srgbClr val="FFFFFF"/>
                </a:solidFill>
                <a:latin typeface="Roboto"/>
              </a:rPr>
              <a:t>       Kuinka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monta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lasta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piti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sitä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mahdollisuutena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? </a:t>
            </a:r>
          </a:p>
          <a:p>
            <a:pPr algn="l">
              <a:lnSpc>
                <a:spcPts val="4409"/>
              </a:lnSpc>
            </a:pPr>
            <a:endParaRPr lang="en-US" sz="3150" dirty="0">
              <a:solidFill>
                <a:srgbClr val="FFFFFF"/>
              </a:solidFill>
              <a:latin typeface="Roboto"/>
            </a:endParaRP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dirty="0" err="1">
                <a:solidFill>
                  <a:srgbClr val="FFFFFF"/>
                </a:solidFill>
                <a:latin typeface="Roboto"/>
              </a:rPr>
              <a:t>Heistä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41%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piti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kansainvälistymistä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mahdollisuutena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.</a:t>
            </a:r>
          </a:p>
          <a:p>
            <a:pPr algn="l">
              <a:lnSpc>
                <a:spcPts val="4409"/>
              </a:lnSpc>
            </a:pPr>
            <a:r>
              <a:rPr lang="en-US" sz="3150" dirty="0">
                <a:solidFill>
                  <a:srgbClr val="FFFFFF"/>
                </a:solidFill>
                <a:latin typeface="Roboto"/>
              </a:rPr>
              <a:t>        Kuinka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monta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lasta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piti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sitä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mahdollisuutena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? </a:t>
            </a:r>
          </a:p>
          <a:p>
            <a:pPr algn="l">
              <a:lnSpc>
                <a:spcPts val="4409"/>
              </a:lnSpc>
            </a:pPr>
            <a:endParaRPr lang="en-US" sz="3150" dirty="0">
              <a:solidFill>
                <a:srgbClr val="FFFFFF"/>
              </a:solidFill>
              <a:latin typeface="Roboto"/>
            </a:endParaRPr>
          </a:p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FFFFFF"/>
                </a:solidFill>
                <a:latin typeface="Roboto"/>
              </a:rPr>
              <a:t>Valinnainen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lisätehtävä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:</a:t>
            </a:r>
            <a:r>
              <a:rPr lang="en-US" sz="315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Kuinka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monta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lasta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piti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ilmaston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/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ympäristönmuutoksia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50" dirty="0" err="1">
                <a:solidFill>
                  <a:srgbClr val="FFFFFF"/>
                </a:solidFill>
                <a:latin typeface="Roboto"/>
              </a:rPr>
              <a:t>uhkana</a:t>
            </a:r>
            <a:r>
              <a:rPr lang="en-US" sz="3150" dirty="0">
                <a:solidFill>
                  <a:srgbClr val="FFFFFF"/>
                </a:solidFill>
                <a:latin typeface="Roboto"/>
              </a:rPr>
              <a:t>? </a:t>
            </a:r>
          </a:p>
          <a:p>
            <a:pPr algn="l">
              <a:lnSpc>
                <a:spcPts val="4409"/>
              </a:lnSpc>
            </a:pPr>
            <a:endParaRPr lang="en-US" sz="3150" dirty="0">
              <a:solidFill>
                <a:srgbClr val="FFFFFF"/>
              </a:solidFill>
              <a:latin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4387" y="2154263"/>
            <a:ext cx="11781408" cy="824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Oppiminen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on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jokaisen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lapsen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oikeus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LäksyApuun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chatissa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olemme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huomanneet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että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joskus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läksyjen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tekoa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vaikeuttaa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se,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että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hankalasta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asiasta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ei ole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uskaltanut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luokassa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Kannustamme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pyytämään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apua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kun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jokin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tuntuu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vaikealta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 Se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helpottaa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oppimistasi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myös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jatkossa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ja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varmistaa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että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oikeus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toteutuu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mahdollisimman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hyvin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myös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sinun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kohdallasi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</a:t>
            </a:r>
          </a:p>
          <a:p>
            <a:pPr algn="l">
              <a:lnSpc>
                <a:spcPts val="3779"/>
              </a:lnSpc>
            </a:pPr>
            <a:r>
              <a:rPr lang="en-US" sz="2699" dirty="0" err="1">
                <a:solidFill>
                  <a:srgbClr val="FFFFFF"/>
                </a:solidFill>
                <a:latin typeface="Arial"/>
              </a:rPr>
              <a:t>Tässä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tehtävässä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harjoitellaan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kysymysten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esittämistä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luokassa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Voit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esittää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kysymyksen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nimettömästi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 Se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tarkoittaa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ettei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kukaan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saa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tietää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että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juuri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sinä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kysyit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kysymyksen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Tässä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on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siis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tilaisuutesi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juuri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sellainen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kysymys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jonka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kysyminen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on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tuntunut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vaikealta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FFFFFF"/>
              </a:solidFill>
              <a:latin typeface="Arial"/>
            </a:endParaRPr>
          </a:p>
          <a:p>
            <a:pPr algn="l">
              <a:lnSpc>
                <a:spcPts val="3779"/>
              </a:lnSpc>
            </a:pPr>
            <a:r>
              <a:rPr lang="en-US" sz="2699" dirty="0" err="1">
                <a:solidFill>
                  <a:srgbClr val="FFFFFF"/>
                </a:solidFill>
                <a:latin typeface="Arial Bold"/>
              </a:rPr>
              <a:t>Bonustehtävä</a:t>
            </a:r>
            <a:endParaRPr lang="en-US" sz="2699" dirty="0">
              <a:solidFill>
                <a:srgbClr val="FFFFFF"/>
              </a:solidFill>
              <a:latin typeface="Arial Bold"/>
            </a:endParaRP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FFFFFF"/>
              </a:solidFill>
              <a:latin typeface="Arial Bold"/>
            </a:endParaRPr>
          </a:p>
          <a:p>
            <a:pPr algn="l">
              <a:lnSpc>
                <a:spcPts val="3779"/>
              </a:lnSpc>
            </a:pPr>
            <a:r>
              <a:rPr lang="en-US" sz="2699" dirty="0" err="1">
                <a:solidFill>
                  <a:srgbClr val="FFFFFF"/>
                </a:solidFill>
                <a:latin typeface="Arial"/>
              </a:rPr>
              <a:t>Kirjoita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lapulle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kysymys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matematiikkaan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liittyen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Opettaja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kerää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laput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ja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käy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kysymyksiä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läpi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yksi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kerrallaan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Opettaja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vastaa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kysymyksiin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parhaansa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mukaan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Vastaukset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voivat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auttaa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koko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luokkaa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oppimaan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.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Näin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jaamme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osaamista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ja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oppimista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Arial"/>
              </a:rPr>
              <a:t>yhdessä</a:t>
            </a:r>
            <a:r>
              <a:rPr lang="en-US" sz="2699" dirty="0">
                <a:solidFill>
                  <a:srgbClr val="FFFFFF"/>
                </a:solidFill>
                <a:latin typeface="Arial"/>
              </a:rPr>
              <a:t>!</a:t>
            </a:r>
          </a:p>
          <a:p>
            <a:pPr algn="l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 rot="-237726">
            <a:off x="1738908" y="1745571"/>
            <a:ext cx="1719247" cy="1868747"/>
          </a:xfrm>
          <a:custGeom>
            <a:avLst/>
            <a:gdLst/>
            <a:ahLst/>
            <a:cxnLst/>
            <a:rect l="l" t="t" r="r" b="b"/>
            <a:pathLst>
              <a:path w="1719247" h="1868747">
                <a:moveTo>
                  <a:pt x="0" y="0"/>
                </a:moveTo>
                <a:lnTo>
                  <a:pt x="1719248" y="0"/>
                </a:lnTo>
                <a:lnTo>
                  <a:pt x="1719248" y="1868747"/>
                </a:lnTo>
                <a:lnTo>
                  <a:pt x="0" y="1868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4394386" y="1137675"/>
            <a:ext cx="8864413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 err="1">
                <a:solidFill>
                  <a:srgbClr val="FFFFFF"/>
                </a:solidFill>
                <a:latin typeface="Arial Bold"/>
              </a:rPr>
              <a:t>Tuntuuko</a:t>
            </a:r>
            <a:r>
              <a:rPr lang="en-US" sz="3499" dirty="0">
                <a:solidFill>
                  <a:srgbClr val="FFFFFF"/>
                </a:solidFill>
                <a:latin typeface="Arial Bold"/>
              </a:rPr>
              <a:t> </a:t>
            </a:r>
            <a:r>
              <a:rPr lang="en-US" sz="3499" dirty="0" err="1">
                <a:solidFill>
                  <a:srgbClr val="FFFFFF"/>
                </a:solidFill>
                <a:latin typeface="Arial Bold"/>
              </a:rPr>
              <a:t>susta</a:t>
            </a:r>
            <a:r>
              <a:rPr lang="en-US" sz="3499" dirty="0">
                <a:solidFill>
                  <a:srgbClr val="FFFFFF"/>
                </a:solidFill>
                <a:latin typeface="Arial Bold"/>
              </a:rPr>
              <a:t> </a:t>
            </a:r>
            <a:r>
              <a:rPr lang="en-US" sz="3499" dirty="0" err="1">
                <a:solidFill>
                  <a:srgbClr val="FFFFFF"/>
                </a:solidFill>
                <a:latin typeface="Arial Bold"/>
              </a:rPr>
              <a:t>kysyminen</a:t>
            </a:r>
            <a:r>
              <a:rPr lang="en-US" sz="3499" dirty="0">
                <a:solidFill>
                  <a:srgbClr val="FFFFFF"/>
                </a:solidFill>
                <a:latin typeface="Arial Bold"/>
              </a:rPr>
              <a:t> </a:t>
            </a:r>
            <a:r>
              <a:rPr lang="en-US" sz="3499" dirty="0" err="1">
                <a:solidFill>
                  <a:srgbClr val="FFFFFF"/>
                </a:solidFill>
                <a:latin typeface="Arial Bold"/>
              </a:rPr>
              <a:t>vaikealta</a:t>
            </a:r>
            <a:r>
              <a:rPr lang="en-US" sz="3499" dirty="0">
                <a:solidFill>
                  <a:srgbClr val="FFFFFF"/>
                </a:solidFill>
                <a:latin typeface="Arial Bold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 rot="-1691274">
            <a:off x="-271592" y="825266"/>
            <a:ext cx="4504615" cy="84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600" dirty="0" err="1">
                <a:solidFill>
                  <a:srgbClr val="FDD87C"/>
                </a:solidFill>
                <a:latin typeface="Arial Bold"/>
              </a:rPr>
              <a:t>Bonustehtävä</a:t>
            </a:r>
            <a:r>
              <a:rPr lang="en-US" sz="3600" dirty="0">
                <a:solidFill>
                  <a:srgbClr val="FDD87C"/>
                </a:solidFill>
                <a:latin typeface="Arial Bold"/>
              </a:rPr>
              <a:t>!</a:t>
            </a:r>
          </a:p>
        </p:txBody>
      </p:sp>
      <p:pic>
        <p:nvPicPr>
          <p:cNvPr id="6" name="Audio Recording 20.6.2024 klo 13.08.07">
            <a:hlinkClick r:id="" action="ppaction://media"/>
            <a:extLst>
              <a:ext uri="{FF2B5EF4-FFF2-40B4-BE49-F238E27FC236}">
                <a16:creationId xmlns:a16="http://schemas.microsoft.com/office/drawing/2014/main" id="{A0B6FE2C-A6D9-0E6F-8603-E2B7FB317C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565" y="478759"/>
            <a:ext cx="2980739" cy="1420508"/>
          </a:xfrm>
          <a:custGeom>
            <a:avLst/>
            <a:gdLst/>
            <a:ahLst/>
            <a:cxnLst/>
            <a:rect l="l" t="t" r="r" b="b"/>
            <a:pathLst>
              <a:path w="2980739" h="1420508">
                <a:moveTo>
                  <a:pt x="0" y="0"/>
                </a:moveTo>
                <a:lnTo>
                  <a:pt x="2980738" y="0"/>
                </a:lnTo>
                <a:lnTo>
                  <a:pt x="2980738" y="1420508"/>
                </a:lnTo>
                <a:lnTo>
                  <a:pt x="0" y="1420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5906492" y="2183789"/>
            <a:ext cx="7359033" cy="7359033"/>
          </a:xfrm>
          <a:custGeom>
            <a:avLst/>
            <a:gdLst/>
            <a:ahLst/>
            <a:cxnLst/>
            <a:rect l="l" t="t" r="r" b="b"/>
            <a:pathLst>
              <a:path w="7359033" h="7359033">
                <a:moveTo>
                  <a:pt x="0" y="0"/>
                </a:moveTo>
                <a:lnTo>
                  <a:pt x="7359033" y="0"/>
                </a:lnTo>
                <a:lnTo>
                  <a:pt x="7359033" y="7359033"/>
                </a:lnTo>
                <a:lnTo>
                  <a:pt x="0" y="73590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480129" y="1189013"/>
            <a:ext cx="6969513" cy="5967645"/>
          </a:xfrm>
          <a:custGeom>
            <a:avLst/>
            <a:gdLst/>
            <a:ahLst/>
            <a:cxnLst/>
            <a:rect l="l" t="t" r="r" b="b"/>
            <a:pathLst>
              <a:path w="6969513" h="5967645">
                <a:moveTo>
                  <a:pt x="0" y="0"/>
                </a:moveTo>
                <a:lnTo>
                  <a:pt x="6969513" y="0"/>
                </a:lnTo>
                <a:lnTo>
                  <a:pt x="6969513" y="5967645"/>
                </a:lnTo>
                <a:lnTo>
                  <a:pt x="0" y="5967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828800" y="1899267"/>
            <a:ext cx="4364882" cy="388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dirty="0">
                <a:solidFill>
                  <a:srgbClr val="000000"/>
                </a:solidFill>
                <a:latin typeface="Arial Bold"/>
              </a:rPr>
              <a:t>Kiva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kun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olit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mukana</a:t>
            </a:r>
            <a:endParaRPr lang="en-US" dirty="0">
              <a:solidFill>
                <a:srgbClr val="000000"/>
              </a:solidFill>
              <a:latin typeface="Arial Bold"/>
            </a:endParaRPr>
          </a:p>
          <a:p>
            <a:pPr algn="ctr">
              <a:lnSpc>
                <a:spcPts val="3359"/>
              </a:lnSpc>
            </a:pP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tutustumassa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lapsen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oikeuksiin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!</a:t>
            </a:r>
          </a:p>
          <a:p>
            <a:pPr algn="ctr">
              <a:lnSpc>
                <a:spcPts val="3359"/>
              </a:lnSpc>
            </a:pPr>
            <a:endParaRPr lang="en-US" dirty="0">
              <a:solidFill>
                <a:srgbClr val="000000"/>
              </a:solidFill>
              <a:latin typeface="Arial Bold"/>
            </a:endParaRPr>
          </a:p>
          <a:p>
            <a:pPr algn="ctr">
              <a:lnSpc>
                <a:spcPts val="3359"/>
              </a:lnSpc>
            </a:pPr>
            <a:r>
              <a:rPr lang="en-US" dirty="0" err="1">
                <a:solidFill>
                  <a:srgbClr val="000000"/>
                </a:solidFill>
                <a:latin typeface="Arial Bold"/>
              </a:rPr>
              <a:t>Tervetuloa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LäksyApuun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,</a:t>
            </a:r>
          </a:p>
          <a:p>
            <a:pPr algn="ctr">
              <a:lnSpc>
                <a:spcPts val="3359"/>
              </a:lnSpc>
            </a:pP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jos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läksyt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tuntuu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hankalilta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.</a:t>
            </a:r>
          </a:p>
          <a:p>
            <a:pPr algn="ctr">
              <a:lnSpc>
                <a:spcPts val="3359"/>
              </a:lnSpc>
            </a:pPr>
            <a:endParaRPr lang="en-US" dirty="0">
              <a:solidFill>
                <a:srgbClr val="000000"/>
              </a:solidFill>
              <a:latin typeface="Arial Bold"/>
            </a:endParaRP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Arial Bold"/>
              </a:rPr>
              <a:t>Löydät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meidät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osoitteesta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laksyapuu.fi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 Bold"/>
            </a:endParaRP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Arial Bold"/>
              </a:rPr>
              <a:t>Chatti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on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anonyymi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ja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maksuton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.</a:t>
            </a:r>
          </a:p>
        </p:txBody>
      </p:sp>
      <p:pic>
        <p:nvPicPr>
          <p:cNvPr id="6" name="Audio Recording 20.6.2024 klo 13.08.42">
            <a:hlinkClick r:id="" action="ppaction://media"/>
            <a:extLst>
              <a:ext uri="{FF2B5EF4-FFF2-40B4-BE49-F238E27FC236}">
                <a16:creationId xmlns:a16="http://schemas.microsoft.com/office/drawing/2014/main" id="{9A055AAC-94CB-65C1-8C02-F0219F72D2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alo Työtilan dokumentti" ma:contentTypeID="0x010100D97B88E924714D2BA8DA46FB397A5DA800FD8EA1703552DB458382401083622217" ma:contentTypeVersion="24" ma:contentTypeDescription="Luo uusi asiakirja." ma:contentTypeScope="" ma:versionID="6efdca5ce82e05c66a2cc9fb14f0c107">
  <xsd:schema xmlns:xsd="http://www.w3.org/2001/XMLSchema" xmlns:xs="http://www.w3.org/2001/XMLSchema" xmlns:p="http://schemas.microsoft.com/office/2006/metadata/properties" xmlns:ns2="17fe607d-d75d-45d3-8e2f-031d45c840e3" xmlns:ns3="9d49033e-65b7-4a65-8b66-273f3fc0fb6f" targetNamespace="http://schemas.microsoft.com/office/2006/metadata/properties" ma:root="true" ma:fieldsID="1578183ef99ab6705fad6b8b2bf4b3c0" ns2:_="" ns3:_="">
    <xsd:import namespace="17fe607d-d75d-45d3-8e2f-031d45c840e3"/>
    <xsd:import namespace="9d49033e-65b7-4a65-8b66-273f3fc0fb6f"/>
    <xsd:element name="properties">
      <xsd:complexType>
        <xsd:sequence>
          <xsd:element name="documentManagement">
            <xsd:complexType>
              <xsd:all>
                <xsd:element ref="ns2:ValoWorkspaceOwner" minOccurs="0"/>
                <xsd:element ref="ns2:ValoWorkspaceDocumentType" minOccurs="0"/>
                <xsd:element ref="ns2:ValoWorkspaceConfidentiality" minOccurs="0"/>
                <xsd:element ref="ns2:ValoWorkspacePreservationTime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e607d-d75d-45d3-8e2f-031d45c840e3" elementFormDefault="qualified">
    <xsd:import namespace="http://schemas.microsoft.com/office/2006/documentManagement/types"/>
    <xsd:import namespace="http://schemas.microsoft.com/office/infopath/2007/PartnerControls"/>
    <xsd:element name="ValoWorkspaceOwner" ma:index="8" nillable="true" ma:displayName="Omistaja" ma:list="UserInfo" ma:SharePointGroup="0" ma:internalName="ValoWorkspac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WorkspaceDocumentType" ma:index="9" nillable="true" ma:displayName="Dokumentin tyyppi" ma:internalName="ValoWorkspaceDocumentType">
      <xsd:simpleType>
        <xsd:restriction base="dms:Choice">
          <xsd:enumeration value="Ehdotus"/>
          <xsd:enumeration value="Esitys"/>
          <xsd:enumeration value="Lomake"/>
          <xsd:enumeration value="Muistio"/>
          <xsd:enumeration value="Ohje"/>
          <xsd:enumeration value="Raportti"/>
          <xsd:enumeration value="Sopimus"/>
          <xsd:enumeration value="Suunnitelma"/>
        </xsd:restriction>
      </xsd:simpleType>
    </xsd:element>
    <xsd:element name="ValoWorkspaceConfidentiality" ma:index="10" nillable="true" ma:displayName="Luottamuksellisuus" ma:default="Ei vielä julkinen" ma:internalName="ValoWorkspaceConfidentiality" ma:readOnly="false">
      <xsd:simpleType>
        <xsd:restriction base="dms:Choice">
          <xsd:enumeration value="Luottamuksellinen"/>
          <xsd:enumeration value="Julkinen"/>
          <xsd:enumeration value="Ei vielä julkinen"/>
        </xsd:restriction>
      </xsd:simpleType>
    </xsd:element>
    <xsd:element name="ValoWorkspacePreservationTime" ma:index="11" nillable="true" ma:displayName="Säilytysaika" ma:default="5 vuotta" ma:internalName="ValoWorkspacePreservationTime" ma:readOnly="false">
      <xsd:simpleType>
        <xsd:restriction base="dms:Choice">
          <xsd:enumeration value="1 vuosi"/>
          <xsd:enumeration value="5 vuotta"/>
          <xsd:enumeration value="10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0fa8196c-5904-4a67-8f11-6d5c4d5b1ab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d9d938f9-eafb-46c4-b3be-fda9fa08ec0f}" ma:internalName="TaxCatchAll" ma:showField="CatchAllData" ma:web="17fe607d-d75d-45d3-8e2f-031d45c840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d9d938f9-eafb-46c4-b3be-fda9fa08ec0f}" ma:internalName="TaxCatchAllLabel" ma:readOnly="true" ma:showField="CatchAllDataLabel" ma:web="17fe607d-d75d-45d3-8e2f-031d45c840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9033e-65b7-4a65-8b66-273f3fc0fb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Kuvien tunnisteet" ma:readOnly="false" ma:fieldId="{5cf76f15-5ced-4ddc-b409-7134ff3c332f}" ma:taxonomyMulti="true" ma:sspId="0fa8196c-5904-4a67-8f11-6d5c4d5b1a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oWorkspaceConfidentiality xmlns="17fe607d-d75d-45d3-8e2f-031d45c840e3">Ei vielä julkinen</ValoWorkspaceConfidentiality>
    <lcf76f155ced4ddcb4097134ff3c332f xmlns="9d49033e-65b7-4a65-8b66-273f3fc0fb6f">
      <Terms xmlns="http://schemas.microsoft.com/office/infopath/2007/PartnerControls"/>
    </lcf76f155ced4ddcb4097134ff3c332f>
    <ValoWorkspacePreservationTime xmlns="17fe607d-d75d-45d3-8e2f-031d45c840e3">5 vuotta</ValoWorkspacePreservationTime>
    <ValoWorkspaceOwner xmlns="17fe607d-d75d-45d3-8e2f-031d45c840e3">
      <UserInfo>
        <DisplayName/>
        <AccountId xsi:nil="true"/>
        <AccountType/>
      </UserInfo>
    </ValoWorkspaceOwner>
    <ValoWorkspaceDocumentType xmlns="17fe607d-d75d-45d3-8e2f-031d45c840e3" xsi:nil="true"/>
    <TaxCatchAll xmlns="17fe607d-d75d-45d3-8e2f-031d45c840e3" xsi:nil="true"/>
    <TaxKeywordTaxHTField xmlns="17fe607d-d75d-45d3-8e2f-031d45c840e3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4818B7-2C22-453F-B140-0E4D02610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e607d-d75d-45d3-8e2f-031d45c840e3"/>
    <ds:schemaRef ds:uri="9d49033e-65b7-4a65-8b66-273f3fc0f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94C588-9185-47C5-B475-DE2349ECF8EF}">
  <ds:schemaRefs>
    <ds:schemaRef ds:uri="92b8a77c-3505-4e89-998b-f52c0eaae30f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282b7a1-6463-495e-a5c4-2e6d11be73fe"/>
    <ds:schemaRef ds:uri="17fe607d-d75d-45d3-8e2f-031d45c840e3"/>
    <ds:schemaRef ds:uri="9d49033e-65b7-4a65-8b66-273f3fc0fb6f"/>
  </ds:schemaRefs>
</ds:datastoreItem>
</file>

<file path=customXml/itemProps3.xml><?xml version="1.0" encoding="utf-8"?>
<ds:datastoreItem xmlns:ds="http://schemas.openxmlformats.org/officeDocument/2006/customXml" ds:itemID="{33C38BF7-F6F0-4D26-A11A-19AFF3BB0F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415</Words>
  <Application>Microsoft Office PowerPoint</Application>
  <PresentationFormat>Mukautettu</PresentationFormat>
  <Paragraphs>74</Paragraphs>
  <Slides>7</Slides>
  <Notes>0</Notes>
  <HiddenSlides>0</HiddenSlides>
  <MMClips>4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Roboto Italics</vt:lpstr>
      <vt:lpstr>Roboto Bold</vt:lpstr>
      <vt:lpstr>Arial</vt:lpstr>
      <vt:lpstr>Calibri</vt:lpstr>
      <vt:lpstr>Arial Bold</vt:lpstr>
      <vt:lpstr>Roboto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LOS-tehtävä</dc:title>
  <dc:creator>Emmi Reenkola</dc:creator>
  <cp:lastModifiedBy>Auli Laine</cp:lastModifiedBy>
  <cp:revision>20</cp:revision>
  <dcterms:created xsi:type="dcterms:W3CDTF">2006-08-16T00:00:00Z</dcterms:created>
  <dcterms:modified xsi:type="dcterms:W3CDTF">2024-09-10T06:13:55Z</dcterms:modified>
  <dc:identifier>DAGIqNjkUDg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0x010100D97B88E924714D2BA8DA46FB397A5DA800FD8EA1703552DB458382401083622217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